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64" r:id="rId3"/>
    <p:sldId id="277" r:id="rId4"/>
    <p:sldId id="273" r:id="rId5"/>
    <p:sldId id="261" r:id="rId6"/>
    <p:sldId id="283" r:id="rId7"/>
    <p:sldId id="279" r:id="rId8"/>
    <p:sldId id="274" r:id="rId9"/>
    <p:sldId id="275" r:id="rId10"/>
    <p:sldId id="268" r:id="rId11"/>
    <p:sldId id="271" r:id="rId12"/>
    <p:sldId id="276" r:id="rId13"/>
    <p:sldId id="260" r:id="rId14"/>
    <p:sldId id="286" r:id="rId15"/>
    <p:sldId id="266" r:id="rId16"/>
    <p:sldId id="278" r:id="rId17"/>
    <p:sldId id="282" r:id="rId18"/>
    <p:sldId id="285" r:id="rId19"/>
    <p:sldId id="280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0ECDA9"/>
    <a:srgbClr val="00FDFF"/>
    <a:srgbClr val="FF7E79"/>
    <a:srgbClr val="7A81FF"/>
    <a:srgbClr val="8EFA00"/>
    <a:srgbClr val="00FA00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9"/>
    <p:restoredTop sz="93610"/>
  </p:normalViewPr>
  <p:slideViewPr>
    <p:cSldViewPr snapToGrid="0" snapToObjects="1">
      <p:cViewPr varScale="1">
        <p:scale>
          <a:sx n="88" d="100"/>
          <a:sy n="88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5EC-E548-A7C3-E7A4820C03D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EC-E548-A7C3-E7A4820C03D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5EC-E548-A7C3-E7A4820C03D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EC-E548-A7C3-E7A4820C03D1}"/>
              </c:ext>
            </c:extLst>
          </c:dPt>
          <c:dPt>
            <c:idx val="4"/>
            <c:bubble3D val="0"/>
            <c:spPr>
              <a:solidFill>
                <a:srgbClr val="FF7E7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A16B-BE40-96B9-6E9D3734D40E}"/>
              </c:ext>
            </c:extLst>
          </c:dPt>
          <c:dLbls>
            <c:dLbl>
              <c:idx val="0"/>
              <c:layout>
                <c:manualLayout>
                  <c:x val="-0.15239000984251969"/>
                  <c:y val="0.177211664787668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EC-E548-A7C3-E7A4820C03D1}"/>
                </c:ext>
              </c:extLst>
            </c:dLbl>
            <c:dLbl>
              <c:idx val="1"/>
              <c:layout>
                <c:manualLayout>
                  <c:x val="-0.17210992864173227"/>
                  <c:y val="-0.100730124216896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5624999999993"/>
                      <c:h val="0.1195312426469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5EC-E548-A7C3-E7A4820C03D1}"/>
                </c:ext>
              </c:extLst>
            </c:dLbl>
            <c:dLbl>
              <c:idx val="2"/>
              <c:layout>
                <c:manualLayout>
                  <c:x val="-4.9557086614173231E-4"/>
                  <c:y val="-0.105519863095480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Personal</a:t>
                    </a:r>
                    <a:r>
                      <a:rPr lang="en-US" baseline="0" dirty="0"/>
                      <a:t> </a:t>
                    </a:r>
                    <a:fld id="{6C954570-220C-974B-B730-CC9FBF3DB140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00000000000001"/>
                      <c:h val="0.11953124264694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EC-E548-A7C3-E7A4820C03D1}"/>
                </c:ext>
              </c:extLst>
            </c:dLbl>
            <c:dLbl>
              <c:idx val="3"/>
              <c:layout>
                <c:manualLayout>
                  <c:x val="0.16146690452755902"/>
                  <c:y val="-0.1008323633838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C-E548-A7C3-E7A4820C03D1}"/>
                </c:ext>
              </c:extLst>
            </c:dLbl>
            <c:dLbl>
              <c:idx val="4"/>
              <c:layout>
                <c:manualLayout>
                  <c:x val="0.14294438976377952"/>
                  <c:y val="0.210245803995705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6B-BE40-96B9-6E9D3734D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2400" b="1" i="0" u="none" strike="noStrike" kern="1200" baseline="0">
                    <a:solidFill>
                      <a:schemeClr val="tx1"/>
                    </a:solidFill>
                    <a:latin typeface="Time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Basic Needs</c:v>
                </c:pt>
                <c:pt idx="1">
                  <c:v>Physical Activity</c:v>
                </c:pt>
                <c:pt idx="2">
                  <c:v>Hygiene</c:v>
                </c:pt>
                <c:pt idx="3">
                  <c:v>Mental Health</c:v>
                </c:pt>
                <c:pt idx="4">
                  <c:v>Time for YOU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C-E548-A7C3-E7A4820C03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73094-ED31-6641-B3C1-9F07D3B30F1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AF7E-26CB-6044-AF00-CE428A88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1E20-782E-4984-9209-922ACE2EC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5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AF7E-26CB-6044-AF00-CE428A88F6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AF7E-26CB-6044-AF00-CE428A88F6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AF7E-26CB-6044-AF00-CE428A88F6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AF7E-26CB-6044-AF00-CE428A88F6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AF7E-26CB-6044-AF00-CE428A88F6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Dermatology reference?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AF7E-26CB-6044-AF00-CE428A88F6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97EB-2AB6-6743-8D59-C9B5D3BDD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3E2B4-7B8B-7F4E-922E-391120478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88961-7243-1F41-928E-A6B7AE44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D1C0-C60E-6A49-A516-56E746B6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B34A-EAD9-1A4B-B2A9-59150158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2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7100-1742-C944-BB5D-7425839F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B4853-BD28-D74E-A2D8-8BD8EE856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4E77B-3E9A-DC4A-ABDC-6672D1C8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5D7E5-1D33-FD4F-A7D7-A5DAA0CB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7A0B-9B9C-2A44-97B9-76B30CB4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92495-575F-D64A-8EA5-B70ADE2B3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C98C0-EC1E-274E-BD65-F8C5FF31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31CC8-7964-C24E-8FDD-5D202425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D6272-4193-7F42-BEFF-B4ADC338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8E6E-8485-0F42-91AA-21A8FB6E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9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5C83-804D-094A-AEA3-377AA36C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5651-C281-1C4D-A223-B39A17C3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0DA2-AFC5-3044-8601-BAB0FBAC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D5A6-8717-6A46-A523-859165F3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CEA68-D7A8-F64E-91BC-43AEB385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6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9375-A8C2-084B-93FE-CA2B1CA4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859CF-5668-8A4D-8279-EA15FE7CC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6F57D-1332-0844-BE1A-94260A23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93C3F-0981-124A-A2FE-48D7E5BD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14493-59FB-EF49-9C30-4BCB8317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20A9-D70E-4746-A8B9-FDAA7821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7971-252E-2C44-822D-EE81DAA6D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B7017-E83A-E44B-B0EF-01EACB62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2BDEA-400A-2148-A1CC-70AF2748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EE55C-5703-FD42-9AD2-59025E62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5E241-E34E-D34E-B60B-43D83506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3B7-CE91-9E4F-AF30-CA3A523E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D1307-0D12-334D-8003-C75E2ED2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97B4-0897-1B43-8F69-C3A30E6FE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4D2C5-7E7F-9D46-96CD-B2E670C83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090E6-D08D-CE41-AF6A-523F177EC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30159-1600-934A-A1C3-C6F47C08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B088C-3247-5B4B-A91A-604B4DCD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A7BD3-24C8-014F-BB27-012B3F1B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4508-D3F7-1F4D-8668-D87E7706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CD6BA-DEEE-2A47-B02F-344ACB46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58989-636F-AA48-83B5-A898E2BF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9C635-A873-BC40-A537-A80A29F5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9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CDF20-968E-894F-AA17-DF5B7E0A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64342-98A6-6643-A289-C0D23F7A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03D35-BE40-FB4E-8034-D61600F7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3DE3-DE00-BD47-828C-43BAB2D5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AA26-69F7-BE45-8F2A-36CFAD8C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4DB68-0909-0D43-A5A7-635F57FCA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E8C28-3B12-BB4E-8115-F9C493A6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5D050-196C-F04B-ABCB-754288E7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9FD97-4EB3-D040-964F-D120AD06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FDBB-5EFB-8342-B530-38CC8095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25A5A-C3D0-9C46-BE05-D6509DFF3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8E3FB-E00A-5348-B8F4-6E1BC160D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CCD22-AC5A-C849-A55F-DDC3C3A1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8AB57-C6B0-2240-8DB5-D5E71E06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DD6-9A0F-734C-A8D9-457ED2C5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A89CB-9B99-8647-B722-1EED156D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FDA6C-0D1E-B64F-99CA-1A1ED77D5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87B1-1032-5644-9EBD-BD5E1A479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949F-A717-664D-A6B6-B62542801F8C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9293-4EB6-3248-87C8-8CDD432F0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2AEC7-44DE-7C42-965A-CA32AC725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4E1D-8911-6241-ADAF-539D1359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ickid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d.org/publi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hologytoday.com/us/blog/joyful-parenting/201708/25-simple-self-care-tools-parents" TargetMode="External"/><Relationship Id="rId3" Type="http://schemas.openxmlformats.org/officeDocument/2006/relationships/hyperlink" Target="https://suicidepreventionlifeline.org/chat/" TargetMode="External"/><Relationship Id="rId7" Type="http://schemas.openxmlformats.org/officeDocument/2006/relationships/hyperlink" Target="https://www.jedfoundation.org/managing-stress/" TargetMode="External"/><Relationship Id="rId2" Type="http://schemas.openxmlformats.org/officeDocument/2006/relationships/hyperlink" Target="http://www.warm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firm.fpg.unc.edu/sites/afirm.fpg.unc.edu/files/covid-resources/Mental%20Health%20Resource%20Packet.pdf" TargetMode="External"/><Relationship Id="rId5" Type="http://schemas.openxmlformats.org/officeDocument/2006/relationships/hyperlink" Target="https://ausm.org/images/docs/PandemicGuideforASDAdults2020.pdf" TargetMode="External"/><Relationship Id="rId4" Type="http://schemas.openxmlformats.org/officeDocument/2006/relationships/hyperlink" Target="https://ggia.berkeley.edu/#filters=mindfulnes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usm.org/images/docs/PandemicGuideforASDAdults2020.pdf" TargetMode="External"/><Relationship Id="rId2" Type="http://schemas.openxmlformats.org/officeDocument/2006/relationships/hyperlink" Target="https://afirm.fpg.unc.edu/sites/afirm.fpg.unc.edu/files/covid-resources/Daily%20Living%20Resource%20Pack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tism-society.org/covid-modifying-routine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ch.com/resources/teacch-tips/" TargetMode="External"/><Relationship Id="rId7" Type="http://schemas.openxmlformats.org/officeDocument/2006/relationships/hyperlink" Target="https://wp.sparkforautism.org/covid-19-impact-asd/" TargetMode="External"/><Relationship Id="rId2" Type="http://schemas.openxmlformats.org/officeDocument/2006/relationships/hyperlink" Target="mailto:newsletter@rcaas.rutgers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rkforautism.org/discover_article/covid-19-and-its-impact-on-autistic-adults/" TargetMode="External"/><Relationship Id="rId5" Type="http://schemas.openxmlformats.org/officeDocument/2006/relationships/hyperlink" Target="https://wp.sparkforautism.org/discover/" TargetMode="External"/><Relationship Id="rId4" Type="http://schemas.openxmlformats.org/officeDocument/2006/relationships/hyperlink" Target="https://www.autismspeaks.org/covid-19-information-and-resources-adults-spectru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firm.fpg.unc.edu/supporting-individuals-autism-through-uncertain-times" TargetMode="External"/><Relationship Id="rId2" Type="http://schemas.openxmlformats.org/officeDocument/2006/relationships/hyperlink" Target="https://ausm.org/images/docs/PandemicGuideforASDAdults202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utism-society.org/covid-19/" TargetMode="External"/><Relationship Id="rId4" Type="http://schemas.openxmlformats.org/officeDocument/2006/relationships/hyperlink" Target="https://afirm.fpg.unc.edu/adult-resourc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firm.fpg.unc.edu/sites/afirm.fpg.unc.edu/files/covid-resources/Social%20Connectedness%20Resource%20Packet.pdf" TargetMode="External"/><Relationship Id="rId2" Type="http://schemas.openxmlformats.org/officeDocument/2006/relationships/hyperlink" Target="https://ausm.org/images/docs/PandemicGuideforASDAdults202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0/03/15/815549926/8-tips-to-make-working-from-home-work-for-you" TargetMode="External"/><Relationship Id="rId2" Type="http://schemas.openxmlformats.org/officeDocument/2006/relationships/hyperlink" Target="https://ausm.org/images/docs/PandemicGuideforASDAdults2020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right.org/coronavirus/related-read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tism-society.org/covid-lifestyle-supports/" TargetMode="External"/><Relationship Id="rId5" Type="http://schemas.openxmlformats.org/officeDocument/2006/relationships/hyperlink" Target="https://afirm.fpg.unc.edu/sites/afirm.fpg.unc.edu/files/covid-resources/Daily%20Living%20Resource%20Packet.pdf" TargetMode="External"/><Relationship Id="rId4" Type="http://schemas.openxmlformats.org/officeDocument/2006/relationships/hyperlink" Target="https://www.jedfoundation.org/nutrition/#card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aks.org/sleep" TargetMode="External"/><Relationship Id="rId2" Type="http://schemas.openxmlformats.org/officeDocument/2006/relationships/hyperlink" Target="http://sleepeducatio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A62613-A088-664A-9EB5-DEFD5ED34376}"/>
              </a:ext>
            </a:extLst>
          </p:cNvPr>
          <p:cNvSpPr txBox="1">
            <a:spLocks/>
          </p:cNvSpPr>
          <p:nvPr/>
        </p:nvSpPr>
        <p:spPr>
          <a:xfrm>
            <a:off x="0" y="1674677"/>
            <a:ext cx="12192000" cy="2306298"/>
          </a:xfrm>
          <a:prstGeom prst="rect">
            <a:avLst/>
          </a:prstGeom>
          <a:solidFill>
            <a:schemeClr val="tx1"/>
          </a:solidFill>
        </p:spPr>
        <p:txBody>
          <a:bodyPr vert="horz" lIns="80682" tIns="40341" rIns="80682" bIns="40341" rtlCol="0" anchor="ctr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for Some Self-Care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0" y="1951526"/>
            <a:ext cx="1219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29536-1D6D-CB40-A0B1-4FF07C957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212185" y="2195128"/>
            <a:ext cx="8875059" cy="45068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4600E-AA81-B241-8A76-EE9D94929051}"/>
              </a:ext>
            </a:extLst>
          </p:cNvPr>
          <p:cNvSpPr txBox="1">
            <a:spLocks/>
          </p:cNvSpPr>
          <p:nvPr/>
        </p:nvSpPr>
        <p:spPr>
          <a:xfrm>
            <a:off x="2109158" y="4257824"/>
            <a:ext cx="7654738" cy="2046476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30" b="1" dirty="0">
                <a:solidFill>
                  <a:srgbClr val="C00000"/>
                </a:solidFill>
              </a:rPr>
              <a:t>Vanessa H. Bal, PhD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Rutgers Graduate School of Applied &amp; Professional Psychology</a:t>
            </a:r>
          </a:p>
          <a:p>
            <a:r>
              <a:rPr lang="en-US" sz="2000" dirty="0"/>
              <a:t>April 29, 2020</a:t>
            </a:r>
          </a:p>
          <a:p>
            <a:r>
              <a:rPr lang="en-US" sz="2000" dirty="0"/>
              <a:t>Autism Science Foundation</a:t>
            </a:r>
          </a:p>
          <a:p>
            <a:endParaRPr lang="en-US" sz="2000" dirty="0"/>
          </a:p>
          <a:p>
            <a:endParaRPr lang="en-US" sz="2330" dirty="0">
              <a:solidFill>
                <a:srgbClr val="C00000"/>
              </a:solidFill>
            </a:endParaRPr>
          </a:p>
          <a:p>
            <a:endParaRPr lang="en-US" sz="233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07BD8-6D03-7D47-85D2-0286B58DB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08" y="356428"/>
            <a:ext cx="2755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1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2C56-6E14-1840-AF55-272526B9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Physical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99F4-E98C-6944-85D3-E86737D8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50"/>
            <a:ext cx="10515600" cy="478436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" pitchFamily="2" charset="0"/>
              </a:rPr>
              <a:t>Treat physical activity like food/sleep </a:t>
            </a:r>
          </a:p>
          <a:p>
            <a:r>
              <a:rPr lang="en-US" dirty="0">
                <a:latin typeface="Times" pitchFamily="2" charset="0"/>
              </a:rPr>
              <a:t>Make it interesting/enjoyable </a:t>
            </a:r>
          </a:p>
          <a:p>
            <a:pPr lvl="1"/>
            <a:r>
              <a:rPr lang="en-US" dirty="0">
                <a:latin typeface="Times" pitchFamily="2" charset="0"/>
              </a:rPr>
              <a:t>Inside vs. Outside </a:t>
            </a:r>
          </a:p>
          <a:p>
            <a:pPr lvl="1"/>
            <a:r>
              <a:rPr lang="en-US" dirty="0">
                <a:latin typeface="Times" pitchFamily="2" charset="0"/>
              </a:rPr>
              <a:t>Guided (e.g., exercise video) vs. Self-Directed (take a walk)</a:t>
            </a:r>
          </a:p>
          <a:p>
            <a:pPr lvl="1"/>
            <a:r>
              <a:rPr lang="en-US" dirty="0">
                <a:latin typeface="Times" pitchFamily="2" charset="0"/>
              </a:rPr>
              <a:t>Alone vs. With others </a:t>
            </a:r>
          </a:p>
          <a:p>
            <a:pPr marL="0" indent="0">
              <a:buNone/>
            </a:pPr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TIPS</a:t>
            </a:r>
          </a:p>
          <a:p>
            <a:pPr lvl="1"/>
            <a:r>
              <a:rPr lang="en-US" dirty="0">
                <a:latin typeface="Times" pitchFamily="2" charset="0"/>
              </a:rPr>
              <a:t>Don’t forget that some household activities count (e.g., vacuuming)!</a:t>
            </a:r>
          </a:p>
          <a:p>
            <a:pPr lvl="1"/>
            <a:r>
              <a:rPr lang="en-US" dirty="0">
                <a:latin typeface="Times" pitchFamily="2" charset="0"/>
              </a:rPr>
              <a:t>Make it a household activity (e.g., go on walk together)</a:t>
            </a:r>
          </a:p>
          <a:p>
            <a:pPr lvl="1"/>
            <a:r>
              <a:rPr lang="en-US" dirty="0">
                <a:latin typeface="Times" pitchFamily="2" charset="0"/>
              </a:rPr>
              <a:t>Sometimes resources geared toward children are fun (with or without children) </a:t>
            </a:r>
          </a:p>
          <a:p>
            <a:pPr marL="0" indent="0">
              <a:buNone/>
            </a:pPr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Physical Activity Resources: </a:t>
            </a:r>
          </a:p>
          <a:p>
            <a:pPr lvl="1"/>
            <a:r>
              <a:rPr lang="en-US" dirty="0">
                <a:latin typeface="Times" pitchFamily="2" charset="0"/>
              </a:rPr>
              <a:t>AUSM: </a:t>
            </a:r>
            <a:r>
              <a:rPr lang="en-US" i="1" dirty="0">
                <a:latin typeface="Times" pitchFamily="2" charset="0"/>
              </a:rPr>
              <a:t>Suggested Activities to Stay Busy</a:t>
            </a:r>
          </a:p>
          <a:p>
            <a:pPr lvl="1"/>
            <a:r>
              <a:rPr lang="en-US" dirty="0">
                <a:latin typeface="Times" pitchFamily="2" charset="0"/>
              </a:rPr>
              <a:t>AFIRM: </a:t>
            </a:r>
            <a:r>
              <a:rPr lang="en-US" i="1" dirty="0">
                <a:latin typeface="Times" pitchFamily="2" charset="0"/>
              </a:rPr>
              <a:t>Exercise Activities </a:t>
            </a:r>
            <a:r>
              <a:rPr lang="en-US" dirty="0">
                <a:latin typeface="Times" pitchFamily="2" charset="0"/>
              </a:rPr>
              <a:t>or</a:t>
            </a:r>
            <a:r>
              <a:rPr lang="en-US" i="1" dirty="0">
                <a:latin typeface="Times" pitchFamily="2" charset="0"/>
              </a:rPr>
              <a:t> Exercise Choice Board</a:t>
            </a:r>
          </a:p>
          <a:p>
            <a:pPr lvl="1"/>
            <a:r>
              <a:rPr lang="en-US" dirty="0">
                <a:latin typeface="Times" pitchFamily="2" charset="0"/>
                <a:hlinkClick r:id="rId3"/>
              </a:rPr>
              <a:t>https://www.cosmickids.com</a:t>
            </a:r>
            <a:r>
              <a:rPr lang="en-US" dirty="0">
                <a:latin typeface="Times" pitchFamily="2" charset="0"/>
              </a:rPr>
              <a:t> (also available on YouTube &amp; Amazon)</a:t>
            </a:r>
          </a:p>
          <a:p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18C0-30DA-AE4C-ABA0-F797B755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6776-834E-E648-B8FF-F429020A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6760" cy="4546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not have anywhere to go outside (parks closed) or I’m too worried about being exposed to the virus.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online tours (e.g., zoos, art museum tours).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around your house, ride an exercise bike, stretch etc.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get tired or bored when I exercise for a long time.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shorter activities (e.g., set an alarm; take 3-5 minutes to do physical activity)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it fun (e.g., dance, yoga), watch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how-to video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small; increase minutes or distance with time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Multitask: listen to a podcast or watch TV while doing stationary exercises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3AF729-A29F-8A44-B6F0-4808A00AB7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Physical Activity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42298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5149-371B-3045-B937-3D1F58AA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Personal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0823-8E32-2B43-A020-0F18A0C6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482"/>
            <a:ext cx="11069320" cy="4923517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balance of health and appearance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Hand/Nail care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washing hands; </a:t>
            </a:r>
            <a:r>
              <a:rPr lang="en-US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trimming nails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care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brushing teeth; flossing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Showering/Bathing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washing face, body, hair; </a:t>
            </a:r>
            <a:r>
              <a:rPr lang="en-US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shaving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changing into “daytime clothes;” pajamas; </a:t>
            </a:r>
            <a:r>
              <a:rPr lang="en-US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laundry</a:t>
            </a:r>
          </a:p>
          <a:p>
            <a:pPr lvl="1"/>
            <a:endParaRPr 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pPr lvl="1"/>
            <a:r>
              <a:rPr lang="en-US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it!  </a:t>
            </a:r>
          </a:p>
          <a:p>
            <a:pPr lvl="2"/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(9:00 </a:t>
            </a:r>
            <a:r>
              <a:rPr lang="en-US" sz="18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breakfast); put on calendar, set a reminder</a:t>
            </a:r>
            <a:endParaRPr lang="en-US" sz="1800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schedule you had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worked, that might be something that doesn’t change! </a:t>
            </a:r>
          </a:p>
          <a:p>
            <a:pPr lvl="1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Hygiene Resources: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Academy of Dermatology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https://www.aad.org/public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parents: Parents &amp; Kids (lesson plans); For everyone: Everyday Care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B36AB4-893C-ED42-9CA4-5EE23F3B2F73}"/>
              </a:ext>
            </a:extLst>
          </p:cNvPr>
          <p:cNvSpPr txBox="1">
            <a:spLocks/>
          </p:cNvSpPr>
          <p:nvPr/>
        </p:nvSpPr>
        <p:spPr>
          <a:xfrm>
            <a:off x="838200" y="4131945"/>
            <a:ext cx="10515600" cy="258381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C0848-E307-604F-8EE2-4B6024E84805}"/>
              </a:ext>
            </a:extLst>
          </p:cNvPr>
          <p:cNvSpPr txBox="1">
            <a:spLocks/>
          </p:cNvSpPr>
          <p:nvPr/>
        </p:nvSpPr>
        <p:spPr>
          <a:xfrm>
            <a:off x="1559312" y="-243793"/>
            <a:ext cx="10515600" cy="258381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1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6680-2F5A-3048-835C-DA5A79D7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Hygiene 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0ECA-811B-7848-BBC9-CA770C1A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see the point in showering/getting dressed/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I’m not leaving the house or going to see anyone.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away bacteria, care for your skin/teeth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your skin clear from blemishes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build up that may lead to other discomfort or illness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you maintain routine/keep track of days and time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help to set work/life boundaries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looking good translates into feeling good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people feel better with their hair “done”, nails painted,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people have taken on new looks (e.g., dyed their hair)</a:t>
            </a:r>
          </a:p>
          <a:p>
            <a:pPr marL="1371600" lvl="2" indent="-457200"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72AD93-FD7A-C44F-8952-CA8DC5F790A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Personal Hygiene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68711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8FCE-97DD-5A49-BE3C-1575B1C7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Mental 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29CCA9-971A-6C47-B00A-4CB6862E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686" y="2743199"/>
            <a:ext cx="5577114" cy="34337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your feelings.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not alone.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1B3B5-CA0B-4E46-A14D-2E50600B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7" y="1690689"/>
            <a:ext cx="4739596" cy="4681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C031C-1103-8641-98EA-B3A760B38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428" y="301331"/>
            <a:ext cx="4367893" cy="22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7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8FCE-97DD-5A49-BE3C-1575B1C7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45DC-5077-8A44-A94E-B450595E2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063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positivity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Mindfulness/meditation/yoga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Gratitude or positivity journal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something nice for someone else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Coping with stress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Counting; taking deep breaths; muscle relaxation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to someone (a therapist; a friend)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physical activity (jogging)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something off your to-do list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exposure/reading of news; stick to reputable 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overschedule your days; make sure you include time for things you ENJOY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present and next few days </a:t>
            </a:r>
          </a:p>
        </p:txBody>
      </p:sp>
    </p:spTree>
    <p:extLst>
      <p:ext uri="{BB962C8B-B14F-4D97-AF65-F5344CB8AC3E}">
        <p14:creationId xmlns:p14="http://schemas.microsoft.com/office/powerpoint/2010/main" val="278635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8FCE-97DD-5A49-BE3C-1575B1C7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Mental Health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45DC-5077-8A44-A94E-B450595E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talk to someone but I do not have a therapist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Warmlines: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http://www.warmline.org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Suicide prevention lifeline 1-800-273-8255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https://suicidepreventionlifeline.org/chat/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(live chat)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Resources: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Good Science Center at UC-Berkeley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Discover New Practices: Mindfulness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AUSM: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Mindfulness Examples p. 9 &amp; resources p. 11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Mental Health Resource Packet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 Foundation: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https://www.jedfoundation.org/managing-stress/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Today: 25 simple self care tools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for parents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(many applicable to anyone)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8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052D-ADB4-8D48-AB55-5EC994C4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C1C1C1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Common Theme: Schedule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479F-E864-1F4E-BB98-43F1F9A4A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care is often our last priority when it needs to be our first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it like you would other priorities: put it on the schedule, set a timer to remind you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with other household members (parents, spouses)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times less likely to be interrupted (child naptimes, evenings)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for creating a schedule: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Schedule, Example, Template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Daily Living Resources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AUSM Guide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pages 3-6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Modifying Routines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4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B398-1807-4545-B0EF-0B225BF0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D2E73-B40E-F644-987A-8FC82B57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36030-2252-484B-94D9-86D96380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520700"/>
            <a:ext cx="113284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8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6C93-F163-1F4E-9C4D-A79C5D0182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FINAL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FCF3-B239-C845-8141-77AEB761D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realistic expectations for yourself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small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some days instead of all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kindness and forgiveness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get down on yourself if you do not accomplish what you set out to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your accomplishments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goals and rewards for yourself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3A9D-6E04-3141-9829-114359A1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50C6-95D8-9544-8A9C-6AF6FA8D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factors that we may be most likely to influence, BUT acknowledging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nearly always easier said that done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cannot control all areas suggested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people may need support implement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resources that may be helpful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an endorsement; not a substitute for individual clinical or medical care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COVID-19 specific, other are more general (be aware that current times may make some info less applicable now)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an exhaustive list: Tried to repeat sources to avoid being overwhelming</a:t>
            </a:r>
          </a:p>
        </p:txBody>
      </p:sp>
    </p:spTree>
    <p:extLst>
      <p:ext uri="{BB962C8B-B14F-4D97-AF65-F5344CB8AC3E}">
        <p14:creationId xmlns:p14="http://schemas.microsoft.com/office/powerpoint/2010/main" val="88753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ED05-01DE-5945-BB19-49142C6E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83AE-67BE-0B44-AAC4-7B026E2E5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Rutgers Center for Adult Autism Services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(Email: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newsletter@rcaas.rutgers.edu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https://teacch.com/resources/teacch-tips/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Speaks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on the spectrum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https://www.autismspeaks.org/covid-19-information-and-resources-adults-spectrum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Simons Powering Autism Research Knowledge (SPARK):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https://wp.sparkforautism.org/discover/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https://sparkforautism.org/discover_article/covid-19-and-its-impact-on-autistic-adults/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https://wp.sparkforautism.org/covid-19-impact-asd/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C50D-A415-BC41-BCE7-4D52EE9C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most commonly referenced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34D0-1AC8-E14D-AD78-A4CD79252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Society of Minnesota (AUSM)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https://ausm.org/images/docs/PandemicGuideforASDAdults2020.pdf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Focused Intervention Resources &amp; Modules (AFIRM)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https://afirm.fpg.unc.edu/supporting-individuals-autism-through-uncertain-times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https://afirm.fpg.unc.edu/adult-resources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Society of America (ASA)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https://www.autism-society.org/covid-19/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7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3A9D-6E04-3141-9829-114359A1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first….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50C6-95D8-9544-8A9C-6AF6FA8D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people feel overwhelmed right now, so self-care can feel like a burden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another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 to think about!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news, is you’re here, making time to think about it!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(hopefully) minimize feeling overwhelmed during this presentation, remember the following: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Self-care is a process, not a checkbox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 is SELF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while all broad areas are important, how self-care is achieved can look different for all of 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being recorded and slides available (with links)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5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0E88-D3CA-454A-9877-A7CD642A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32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Critical Areas of Self-Care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578E4A-9F26-5D47-9AD5-6CFC6B37E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302085"/>
              </p:ext>
            </p:extLst>
          </p:nvPr>
        </p:nvGraphicFramePr>
        <p:xfrm>
          <a:off x="2032000" y="110383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99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EA5-2DF8-AF4D-94C6-94DBC346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7E79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TIME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9C0F-82E8-3545-A1F2-2EEDB7EAC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202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set aside TIME FOR YOU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some, it will overlap with the other self-care tasks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time alone or with others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like to do: read, take a bath, watch TV, bake, knit, sensory inputs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connect with others, you might try text or chatroom before jumping to a video-based method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aware that their schedule may differ from yours!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for you resources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AUSM guide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pages 8 and 10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Socializing Remotely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&amp; Stimming Examples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Social Connectedness Resources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80C2-BF47-3548-B9C5-F7960366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rgbClr val="FF7E79"/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FOR YOU TROUBLESHOOTING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42BE-DA4A-8A49-88C4-8D19297C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73015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“Working from home is hard because I get distracted.”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 work space that limits distraction; consider noise cancelling headphones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to boss about alternate work hours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breaks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your work schedule to other household members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find it hard to balance work and life when it all happens in one space.”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aside a “work-only” space (or use visual cues to create work space during work times)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 to schedule (Set a timer, schedule something that ‘forces’ you to disengage)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for work/life balance: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AUSM Guide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page 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Life Kit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audio) </a:t>
            </a:r>
          </a:p>
        </p:txBody>
      </p:sp>
    </p:spTree>
    <p:extLst>
      <p:ext uri="{BB962C8B-B14F-4D97-AF65-F5344CB8AC3E}">
        <p14:creationId xmlns:p14="http://schemas.microsoft.com/office/powerpoint/2010/main" val="412828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5894-F499-7244-95AB-A9797610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Basic Needs: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86FE-6CAF-4749-858E-1DAA4F13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09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maintain balance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options when possible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meal and snack times instead of waiting until hungry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hydrated! </a:t>
            </a:r>
          </a:p>
          <a:p>
            <a:pPr marL="457200" lvl="1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searching for “follow along” or “visual” recipes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Tube cooking videos (“How to ____”, “simple recipes”)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 kits (blue apron, hello fresh, local pizzerias)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resources for kids can be useful (simpler ingredients/prep, pictures)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resources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Academy of Nutrition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COVID19 related reading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 Foundation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Basic Nutrition info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Daily Living Resource Packet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(shopping tips)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Lifestyle supports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you need help accessing food – local food pantries and food banks)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2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0823-8E32-2B43-A020-0F18A0C6F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a sleep schedule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maintain consistent bedtime and wake-up times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for 7-8 hours 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bedtime routine (e.g., pajamas on, relax, brush teeth)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caffeine and limit media close to bedtime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work or watch TV in bed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resources: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Sleep Education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American Academy of Sleep Medicine)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Speaks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Sleep page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2664B5-0978-3C43-A3E8-8CCF8101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631887-AE25-0847-8A7D-80E2FFEA35C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Basic Needs: Sleep</a:t>
            </a:r>
          </a:p>
        </p:txBody>
      </p:sp>
    </p:spTree>
    <p:extLst>
      <p:ext uri="{BB962C8B-B14F-4D97-AF65-F5344CB8AC3E}">
        <p14:creationId xmlns:p14="http://schemas.microsoft.com/office/powerpoint/2010/main" val="247507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1628</Words>
  <Application>Microsoft Macintosh PowerPoint</Application>
  <PresentationFormat>Widescreen</PresentationFormat>
  <Paragraphs>238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PowerPoint Presentation</vt:lpstr>
      <vt:lpstr>TODAY</vt:lpstr>
      <vt:lpstr>Some most commonly referenced</vt:lpstr>
      <vt:lpstr>But first…. </vt:lpstr>
      <vt:lpstr>5 Critical Areas of Self-Care</vt:lpstr>
      <vt:lpstr> TIME FOR YOU</vt:lpstr>
      <vt:lpstr> TIME FOR YOU TROUBLESHOOTING </vt:lpstr>
      <vt:lpstr> Basic Needs: Diet</vt:lpstr>
      <vt:lpstr>PowerPoint Presentation</vt:lpstr>
      <vt:lpstr> Physical Activity</vt:lpstr>
      <vt:lpstr>Troubleshooting</vt:lpstr>
      <vt:lpstr> Personal Hygiene</vt:lpstr>
      <vt:lpstr>Hygiene FAQ</vt:lpstr>
      <vt:lpstr> Mental Health</vt:lpstr>
      <vt:lpstr> Mental Health</vt:lpstr>
      <vt:lpstr> Mental Health Resources</vt:lpstr>
      <vt:lpstr> Common Theme: Schedule it</vt:lpstr>
      <vt:lpstr>PowerPoint Presentation</vt:lpstr>
      <vt:lpstr>A FEW FINAL TIPS</vt:lpstr>
      <vt:lpstr>Other resources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H. Bal</dc:creator>
  <cp:lastModifiedBy>Vanessa H. Bal</cp:lastModifiedBy>
  <cp:revision>81</cp:revision>
  <dcterms:created xsi:type="dcterms:W3CDTF">2020-04-22T18:48:19Z</dcterms:created>
  <dcterms:modified xsi:type="dcterms:W3CDTF">2020-04-28T23:22:39Z</dcterms:modified>
</cp:coreProperties>
</file>